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7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69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4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58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29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2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411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37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4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20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40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33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14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34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99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0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2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95A039D-8539-B24E-9C52-DA41EE58C766}" type="datetimeFigureOut">
              <a:rPr lang="tr-TR" smtClean="0"/>
              <a:pPr/>
              <a:t>23.02.2023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54CB35E-1CA9-584B-9C91-AE3AFB86150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3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EBEVEYNLER İÇİN DEPREM SONRASI ÇOCUKLARA PSİKOLOJİK DESTEK REHBERİ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KOCAELİ ÜNİVERSİTESİ TIP FAKÜLTESİ ÇOCUK VE ERGEN RUH SAĞLIĞI VE HASTALIKLARI ANABİLİM DALI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9121B1-1E10-7A4F-9082-2576516C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0" y="985861"/>
            <a:ext cx="8825659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DEPREM VE ÇOCUK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F38B0E-7AD1-8A43-B028-5C3EC8CF8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317" y="2920492"/>
            <a:ext cx="10549366" cy="3416300"/>
          </a:xfrm>
        </p:spPr>
        <p:txBody>
          <a:bodyPr/>
          <a:lstStyle/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sz="2400" dirty="0"/>
              <a:t>   Deprem gibi bir doğal afetle başa çıkmak hem siz hem de çocuklarınız için zor bir iştir. Böyle bir olayı yaşayan herkesin ruhsal olarak etkilenmesi normaldir. </a:t>
            </a:r>
          </a:p>
          <a:p>
            <a:pPr marL="0" indent="0" algn="just">
              <a:buNone/>
            </a:pPr>
            <a:r>
              <a:rPr lang="tr-TR" sz="2400" dirty="0"/>
              <a:t>   Çocukların da büyükler gibi etkilendiğini unutmamalıyız. Onların neler hissettiklerini bilirsek onlara daha sağlıklı yardımcı olabiliriz.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19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9C24F3-3A5B-C448-A493-5763A75EE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0" y="1083397"/>
            <a:ext cx="8825659" cy="706964"/>
          </a:xfrm>
        </p:spPr>
        <p:txBody>
          <a:bodyPr/>
          <a:lstStyle/>
          <a:p>
            <a:pPr algn="ctr"/>
            <a:r>
              <a:rPr lang="tr-TR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Çocuklarda Olabilecek Belirtiler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390614-7F42-0042-AA2F-0066C031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5792"/>
            <a:ext cx="10515600" cy="5145023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tr-TR" sz="2000" dirty="0"/>
              <a:t>Korkuları artabilir.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Sizden tamamen ayrılacağından korktuğu için yanınızda yatmak isteyebilir.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Tekrar deprem olacağından veya depremi hatırlatan bazı işaretlerden korkabilir.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Yalnız kalmaktan, okula ya da kreşe gitmekten endişelenebilir.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Çok kolay ve sık sinirlenme, ağlama, öfke krizleri, aşırı hareketlilik sergileyebilir.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Sessizleşip içine kapanma, yaşanan bu olay üzerinde konuşmaktan kaçınma görülebilir.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Sürekli bu konu üzerinde konuşmayı isteme ya da oyunlarında ve masallarında depreme ilişkin konuları işleme olabilir.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Uyku düzensizlikleri, kâbuslar görülebilir.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987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C98699-178C-F244-981E-E1069EA66A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08629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0000"/>
              </a:lnSpc>
            </a:pPr>
            <a:r>
              <a:rPr lang="tr-TR" sz="2400" dirty="0"/>
              <a:t>Yaşından beklenmeyecek bebeksi davranışlar gösterebilir (alt ıslatma, parmak emme, bebek gibi konuşma, biberondan beslenmek isteme, sürekli kucakta tutulmayı isteme). </a:t>
            </a:r>
          </a:p>
          <a:p>
            <a:pPr lvl="0" algn="just">
              <a:lnSpc>
                <a:spcPct val="110000"/>
              </a:lnSpc>
            </a:pPr>
            <a:r>
              <a:rPr lang="tr-TR" sz="2400" dirty="0"/>
              <a:t>Doktor tarafından sebebi bulunmayan mide bulantısı, karın ağrıları, kusma, baş ağrısı, baş dönmesi, beslenme ve uyku düzensizlikleri görülebilir.</a:t>
            </a:r>
          </a:p>
          <a:p>
            <a:pPr lvl="0" algn="just">
              <a:lnSpc>
                <a:spcPct val="110000"/>
              </a:lnSpc>
            </a:pPr>
            <a:r>
              <a:rPr lang="tr-TR" sz="2400" dirty="0"/>
              <a:t>Kendisinin yaptığı bir şeyin depreme neden olduğunu düşünüp kendilerini suçlu hissedebilir.</a:t>
            </a:r>
          </a:p>
          <a:p>
            <a:pPr lvl="0" algn="just">
              <a:lnSpc>
                <a:spcPct val="110000"/>
              </a:lnSpc>
            </a:pPr>
            <a:r>
              <a:rPr lang="tr-TR" sz="2400" dirty="0"/>
              <a:t>Bazı çocuklar bu belirtilerin hiçbirini göstermeyebilir, yaşadıkları sıkıntı dışarıdan fark edilmeyebilir. Bazı çocuklarda ise bu sıkıntılara bağlı davranışlar, haftalar ya da aylar sonra ortaya çıkabilir.</a:t>
            </a:r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0C628A7-69AB-B54B-8307-FB10D0F3374C}"/>
              </a:ext>
            </a:extLst>
          </p:cNvPr>
          <p:cNvSpPr txBox="1"/>
          <p:nvPr/>
        </p:nvSpPr>
        <p:spPr>
          <a:xfrm>
            <a:off x="838200" y="5771706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Bütün bunlar depremden sonraki ilk bir ay süresince oldukça normaldir.</a:t>
            </a:r>
            <a:endParaRPr lang="tr-TR" sz="2400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94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7C5AD9-E88D-9A4F-854E-CED5C471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390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Çocuklarınıza bu konuda yardım etmek için neler yapabilirsiniz?</a:t>
            </a:r>
            <a:br>
              <a:rPr lang="tr-TR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endParaRPr lang="tr-T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88213D-D7E4-8D4A-BF34-8E161ADF3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0152"/>
            <a:ext cx="10515600" cy="4855591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20000"/>
              </a:lnSpc>
            </a:pPr>
            <a:r>
              <a:rPr lang="tr-TR" dirty="0"/>
              <a:t>Çocukları, yaşanan olaylar hakkında bilgilendirmenin büyük yararı vardır. Çocuklara olup bitenleri anlayabileceği, yaşına uygun bir dille ama yanlış bilgi vermeden, açıkça ve sakin bir biçimde anlatmak gerekir.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Güven içinde olduğu ve yalnız olmadığına dair çocuğu rahatlatmalı, onlara sevildiklerini sarılarak, öperek, yakınında olarak göstermeliyiz.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Çocuğunuzun sorularına doğru ve basit cevaplar verin. Gerçekleşen doğal afeti anlamasına yardımcı olun.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Onun duygularını anladığınızı belirtin,  ne söylediğini ve nasıl söylediğini dinleyin.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Kendi hislerinizi ve başınıza gelenlerle nasıl baş ettiğinizi ona anlatabilir  ve bunları yaşamanın normal olduğunu söyleyerek onu rahatlatabilirsiniz. 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Gerginliğini azaltacak aktiviteler düzenleyin.</a:t>
            </a:r>
          </a:p>
          <a:p>
            <a:pPr lvl="0" algn="just">
              <a:lnSpc>
                <a:spcPct val="120000"/>
              </a:lnSpc>
            </a:pPr>
            <a:r>
              <a:rPr lang="tr-TR" dirty="0"/>
              <a:t>Çocuğunuzla daha fazla zaman geçirin, konuşun, güven verin.  Çocuklarla oyun oynarken onu izlemeye çalışın.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45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0E5B82-C191-834B-B78B-54A6C51FFC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16609"/>
            <a:ext cx="10515600" cy="5730875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tr-TR" sz="2000" dirty="0"/>
              <a:t>Mümkün olan en kısa zamanda, ne yapacaklarını bildikleri, düzenli gündelik yaşam programı oluşturun.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Olanaklar ölçüsünde, gündelik alışkanlıklarınızı devam ettirin veya yeni koşullar altındaki yaşantınızı olabildiğince eskisine benzetmeye çalışın.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Çocukların beslenmelerine ve dinlenmelerine dikkat edin.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Eğer deprem sonrasında yakınlarının ölüm olayı gerçekleşmişse bu haberi çocuğun tanıdığı, bildiği, sevdiği, güvende hissettiği bir yakını tarafından verilmesini sağlayın.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Eğer çocukları bir yere göndermek zorundaysanız bunu onlara mutlaka anlatın ve onlarla iletişimi kesmeyin.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Rahatlamak ve sakinleşmek için kendinize zaman ayırın.</a:t>
            </a:r>
          </a:p>
          <a:p>
            <a:pPr lvl="0" algn="just">
              <a:lnSpc>
                <a:spcPct val="120000"/>
              </a:lnSpc>
            </a:pPr>
            <a:r>
              <a:rPr lang="tr-TR" sz="2000" dirty="0"/>
              <a:t> Yardım istemekten korkmayın. Böyle bir afetle kimse tek başına baş edemez.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82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65BE67-CD97-014E-8D0B-FED70657F2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546100"/>
            <a:ext cx="10515600" cy="63119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3600" dirty="0"/>
              <a:t>Son olarak;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3600" dirty="0"/>
              <a:t> 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3600" dirty="0"/>
              <a:t>Yaşanan zorlukların aşılacağına dair umut aşılamak; güzel günleri anmak ve yine güzel günlerin geleceğini hatırlatmak yararlıdır.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3600" dirty="0"/>
              <a:t>Çocukların sosyal ortamları ve çevre koşulları düzeldiğinde; gelecek yaşamıyla ilgili planlar netlik kazandığında ve uygulamaya konulduğunda bu yaralar büyük ölçüde sarılmaya başlanacaktır.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3600" dirty="0"/>
              <a:t>Çocuk işlerin iyi gidip gitmediğini anlamak için yanındaki büyükleri sürekli gözlemler. Eğer sizler sakin bir yaklaşım içinde olursanız o da arık güvende olduğuna inanır. Ailenin, yakınların, arkadaşların desteği hepinize çok yardımcı olacaktır.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tr-TR" sz="3600" dirty="0"/>
              <a:t>Eğer belirtiler çok şiddetliyse ve sizleri huzursuz ediyorsa ya da işler yoluna girmesine rağmen sürüyorsa yardım isteyin ve çocuk ruh sağlığı konusunda uzman bir hekime danışın.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tr-TR" sz="3600" dirty="0"/>
              <a:t>   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tr-TR" sz="3600" dirty="0"/>
              <a:t>    Bir daha böyle üzüntüler yaşamamak dileğiyle, hepimize geçmiş olsun.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64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 Toplantı Odası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612</Words>
  <Application>Microsoft Office PowerPoint</Application>
  <PresentationFormat>Geniş ekran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İyon Toplantı Odası</vt:lpstr>
      <vt:lpstr>EBEVEYNLER İÇİN DEPREM SONRASI ÇOCUKLARA PSİKOLOJİK DESTEK REHBERİ </vt:lpstr>
      <vt:lpstr>DEPREM VE ÇOCUK</vt:lpstr>
      <vt:lpstr>Çocuklarda Olabilecek Belirtiler </vt:lpstr>
      <vt:lpstr>PowerPoint Sunusu</vt:lpstr>
      <vt:lpstr>Çocuklarınıza bu konuda yardım etmek için neler yapabilirsiniz?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DEPREM VE ÇOCUK</dc:title>
  <dc:creator>Hilal Fındık</dc:creator>
  <cp:lastModifiedBy>Selma Tiryaki</cp:lastModifiedBy>
  <cp:revision>4</cp:revision>
  <dcterms:created xsi:type="dcterms:W3CDTF">2023-02-22T19:57:28Z</dcterms:created>
  <dcterms:modified xsi:type="dcterms:W3CDTF">2023-02-23T10:29:21Z</dcterms:modified>
</cp:coreProperties>
</file>